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1176" r:id="rId2"/>
    <p:sldId id="1177" r:id="rId3"/>
    <p:sldId id="1178" r:id="rId4"/>
    <p:sldId id="1131" r:id="rId5"/>
    <p:sldId id="1132" r:id="rId6"/>
    <p:sldId id="1133" r:id="rId7"/>
    <p:sldId id="1134" r:id="rId8"/>
    <p:sldId id="1135" r:id="rId9"/>
    <p:sldId id="1136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56" r:id="rId30"/>
    <p:sldId id="1157" r:id="rId31"/>
    <p:sldId id="1158" r:id="rId32"/>
    <p:sldId id="1159" r:id="rId33"/>
    <p:sldId id="1160" r:id="rId34"/>
    <p:sldId id="1161" r:id="rId35"/>
    <p:sldId id="1162" r:id="rId36"/>
    <p:sldId id="1163" r:id="rId37"/>
    <p:sldId id="1164" r:id="rId38"/>
    <p:sldId id="1165" r:id="rId39"/>
    <p:sldId id="1166" r:id="rId40"/>
    <p:sldId id="1167" r:id="rId41"/>
    <p:sldId id="1168" r:id="rId42"/>
    <p:sldId id="1169" r:id="rId43"/>
    <p:sldId id="1170" r:id="rId44"/>
    <p:sldId id="1171" r:id="rId45"/>
    <p:sldId id="1172" r:id="rId46"/>
    <p:sldId id="1173" r:id="rId47"/>
    <p:sldId id="1174" r:id="rId48"/>
    <p:sldId id="1175" r:id="rId49"/>
    <p:sldId id="1127" r:id="rId50"/>
    <p:sldId id="528" r:id="rId51"/>
    <p:sldId id="1182" r:id="rId52"/>
    <p:sldId id="1180" r:id="rId53"/>
    <p:sldId id="1129" r:id="rId54"/>
    <p:sldId id="11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176"/>
            <p14:sldId id="1177"/>
            <p14:sldId id="1178"/>
          </p14:sldIdLst>
        </p14:section>
        <p14:section name="Data Definition and Datatypes" id="{4C2182BE-4B88-4D56-9DB6-E01540733B09}">
          <p14:sldIdLst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</p14:sldIdLst>
        </p14:section>
        <p14:section name="Conclusion" id="{10E03AB1-9AA8-4E86-9A64-D741901E50A2}">
          <p14:sldIdLst>
            <p14:sldId id="1127"/>
            <p14:sldId id="528"/>
            <p14:sldId id="1182"/>
            <p14:sldId id="1180"/>
            <p14:sldId id="1129"/>
            <p14:sldId id="11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83538" autoAdjust="0"/>
  </p:normalViewPr>
  <p:slideViewPr>
    <p:cSldViewPr snapToGrid="0" showGuides="1">
      <p:cViewPr varScale="1">
        <p:scale>
          <a:sx n="73" d="100"/>
          <a:sy n="73" d="100"/>
        </p:scale>
        <p:origin x="922" y="67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812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730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5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store and all invoices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2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how it looks</a:t>
            </a:r>
            <a:r>
              <a:rPr lang="en-US" baseline="0" dirty="0" smtClean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5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@Char CHAR(5) = 'Test';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DATALENGTH(@Char)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DateTime2</a:t>
            </a:r>
            <a:endParaRPr lang="en-US" b="1" dirty="0" smtClean="0">
              <a:effectLst/>
            </a:endParaRPr>
          </a:p>
          <a:p>
            <a:r>
              <a:rPr lang="en-US" b="1" dirty="0" smtClean="0">
                <a:effectLst/>
              </a:rPr>
              <a:t>Min Value </a:t>
            </a:r>
            <a:r>
              <a:rPr lang="en-US" b="0" dirty="0" smtClean="0">
                <a:effectLst/>
              </a:rPr>
              <a:t>1753-01-01 00:00:00 - 0001-01-01 00:00:00</a:t>
            </a:r>
          </a:p>
          <a:p>
            <a:r>
              <a:rPr lang="en-US" b="1" dirty="0" smtClean="0">
                <a:effectLst/>
              </a:rPr>
              <a:t>Max Value </a:t>
            </a:r>
            <a:r>
              <a:rPr lang="en-US" b="0" dirty="0" smtClean="0">
                <a:effectLst/>
              </a:rPr>
              <a:t>9999-12-31 23:59:59.997 - 9999-12-31 23:59:59.9999999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1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90714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3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799" r:id="rId16"/>
    <p:sldLayoutId id="2147483800" r:id="rId17"/>
    <p:sldLayoutId id="214748392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sms" TargetMode="External"/><Relationship Id="rId2" Type="http://schemas.openxmlformats.org/officeDocument/2006/relationships/hyperlink" Target="http://aka.ms/sqlserver201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8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4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87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6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7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9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859" y="1390226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 Managing DBs using IDEs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859" y="29839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pic>
        <p:nvPicPr>
          <p:cNvPr id="12290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52FF2604-C568-4D2F-97DB-BF23457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93" y="1767314"/>
            <a:ext cx="4009432" cy="37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2833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8133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8" y="2727955"/>
            <a:ext cx="2531150" cy="2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Express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Edition from Microsoft</a:t>
            </a:r>
          </a:p>
          <a:p>
            <a:endParaRPr lang="en-US" sz="3200" dirty="0"/>
          </a:p>
          <a:p>
            <a:r>
              <a:rPr lang="en-US" sz="3200" dirty="0"/>
              <a:t>Download SQL Server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separately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8036" y="1967582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http://aka.ms/sqlserver2017</a:t>
            </a:r>
            <a:endParaRPr lang="en-US" sz="2800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036" y="3194717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http://aka.ms/ssms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A5589C9-8CEE-4CF9-8B7F-961360A1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39587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ql server express png">
            <a:extLst>
              <a:ext uri="{FF2B5EF4-FFF2-40B4-BE49-F238E27FC236}">
                <a16:creationId xmlns:a16="http://schemas.microsoft.com/office/drawing/2014/main" id="{ABA81264-79EA-4C61-B859-F609E78C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1" y="4046708"/>
            <a:ext cx="2896130" cy="23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7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5400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1768" y="1905001"/>
            <a:ext cx="3817620" cy="2202543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20136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8336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6472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20136" y="3444240"/>
            <a:ext cx="3642572" cy="548640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6997" y="1905001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6997" y="3095173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5400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E87EA-BCFB-41EF-B5B2-6BB6109E767F}"/>
              </a:ext>
            </a:extLst>
          </p:cNvPr>
          <p:cNvGrpSpPr/>
          <p:nvPr/>
        </p:nvGrpSpPr>
        <p:grpSpPr>
          <a:xfrm>
            <a:off x="9086850" y="5499904"/>
            <a:ext cx="2240355" cy="533400"/>
            <a:chOff x="9086850" y="5499904"/>
            <a:chExt cx="2240355" cy="533400"/>
          </a:xfrm>
        </p:grpSpPr>
        <p:grpSp>
          <p:nvGrpSpPr>
            <p:cNvPr id="44" name="Group 43"/>
            <p:cNvGrpSpPr/>
            <p:nvPr/>
          </p:nvGrpSpPr>
          <p:grpSpPr>
            <a:xfrm>
              <a:off x="9086850" y="5499904"/>
              <a:ext cx="609600" cy="533400"/>
              <a:chOff x="3998912" y="2209800"/>
              <a:chExt cx="609600" cy="533400"/>
            </a:xfrm>
          </p:grpSpPr>
          <p:sp>
            <p:nvSpPr>
              <p:cNvPr id="45" name="Rectangle: Folded Corner 4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630435" y="5499904"/>
              <a:ext cx="609600" cy="533400"/>
              <a:chOff x="3998912" y="2209800"/>
              <a:chExt cx="609600" cy="533400"/>
            </a:xfrm>
          </p:grpSpPr>
          <p:sp>
            <p:nvSpPr>
              <p:cNvPr id="57" name="Rectangle: Folded Corner 5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174020" y="5499904"/>
              <a:ext cx="609600" cy="533400"/>
              <a:chOff x="3998912" y="2209800"/>
              <a:chExt cx="609600" cy="533400"/>
            </a:xfrm>
          </p:grpSpPr>
          <p:sp>
            <p:nvSpPr>
              <p:cNvPr id="60" name="Rectangle: Folded Corner 59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0717605" y="5499904"/>
              <a:ext cx="609600" cy="533400"/>
              <a:chOff x="3998912" y="2209800"/>
              <a:chExt cx="609600" cy="533400"/>
            </a:xfrm>
          </p:grpSpPr>
          <p:sp>
            <p:nvSpPr>
              <p:cNvPr id="63" name="Rectangle: Folded Corner 6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CFAD8-0451-4DFD-BC3E-C11FC2EDAC46}"/>
              </a:ext>
            </a:extLst>
          </p:cNvPr>
          <p:cNvGrpSpPr/>
          <p:nvPr/>
        </p:nvGrpSpPr>
        <p:grpSpPr>
          <a:xfrm>
            <a:off x="6552724" y="5499904"/>
            <a:ext cx="2240355" cy="533400"/>
            <a:chOff x="6552724" y="5499904"/>
            <a:chExt cx="2240355" cy="533400"/>
          </a:xfrm>
        </p:grpSpPr>
        <p:grpSp>
          <p:nvGrpSpPr>
            <p:cNvPr id="67" name="Group 66"/>
            <p:cNvGrpSpPr/>
            <p:nvPr/>
          </p:nvGrpSpPr>
          <p:grpSpPr>
            <a:xfrm>
              <a:off x="6552724" y="5499904"/>
              <a:ext cx="609600" cy="533400"/>
              <a:chOff x="3998912" y="2209800"/>
              <a:chExt cx="609600" cy="533400"/>
            </a:xfrm>
          </p:grpSpPr>
          <p:sp>
            <p:nvSpPr>
              <p:cNvPr id="77" name="Rectangle: Folded Corner 7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096309" y="5499904"/>
              <a:ext cx="609600" cy="533400"/>
              <a:chOff x="3998912" y="2209800"/>
              <a:chExt cx="609600" cy="533400"/>
            </a:xfrm>
          </p:grpSpPr>
          <p:sp>
            <p:nvSpPr>
              <p:cNvPr id="75" name="Rectangle: Folded Corner 7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39894" y="5499904"/>
              <a:ext cx="609600" cy="533400"/>
              <a:chOff x="3998912" y="2209800"/>
              <a:chExt cx="609600" cy="533400"/>
            </a:xfrm>
          </p:grpSpPr>
          <p:sp>
            <p:nvSpPr>
              <p:cNvPr id="73" name="Rectangle: Folded Corner 7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183479" y="5499904"/>
              <a:ext cx="609600" cy="533400"/>
              <a:chOff x="3998912" y="2209800"/>
              <a:chExt cx="609600" cy="533400"/>
            </a:xfrm>
          </p:grpSpPr>
          <p:sp>
            <p:nvSpPr>
              <p:cNvPr id="71" name="Rectangle: Folded Corner 7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634046" y="2471600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5773" y="4290942"/>
            <a:ext cx="1160292" cy="609716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6688" y="3401445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6488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252621" y="1701819"/>
            <a:ext cx="1588686" cy="609716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6488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4938" y="5057044"/>
            <a:ext cx="1064032" cy="609716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27379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pPr>
              <a:buClr>
                <a:schemeClr val="tx1"/>
              </a:buClr>
            </a:pPr>
            <a:r>
              <a:rPr lang="en-US" dirty="0"/>
              <a:t>Logically divided in four sections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73F56-8EFB-4AEA-9421-1E268A614D21}"/>
              </a:ext>
            </a:extLst>
          </p:cNvPr>
          <p:cNvGrpSpPr/>
          <p:nvPr/>
        </p:nvGrpSpPr>
        <p:grpSpPr>
          <a:xfrm>
            <a:off x="4487815" y="1140525"/>
            <a:ext cx="3143345" cy="2785431"/>
            <a:chOff x="3957377" y="1324586"/>
            <a:chExt cx="3805662" cy="3405231"/>
          </a:xfrm>
        </p:grpSpPr>
        <p:pic>
          <p:nvPicPr>
            <p:cNvPr id="10" name="Picture 4" descr="Image result for table">
              <a:extLst>
                <a:ext uri="{FF2B5EF4-FFF2-40B4-BE49-F238E27FC236}">
                  <a16:creationId xmlns:a16="http://schemas.microsoft.com/office/drawing/2014/main" id="{96182721-EA58-48C4-A7C4-4B3E8E34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377" y="2863489"/>
              <a:ext cx="2053062" cy="17332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table">
              <a:extLst>
                <a:ext uri="{FF2B5EF4-FFF2-40B4-BE49-F238E27FC236}">
                  <a16:creationId xmlns:a16="http://schemas.microsoft.com/office/drawing/2014/main" id="{E74A2065-6DD4-4F08-9805-17D960630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2864205"/>
              <a:ext cx="2209800" cy="186561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блаковидно 2">
              <a:extLst>
                <a:ext uri="{FF2B5EF4-FFF2-40B4-BE49-F238E27FC236}">
                  <a16:creationId xmlns:a16="http://schemas.microsoft.com/office/drawing/2014/main" id="{B61E1B6F-1D96-49F2-84CB-0AC3468D981D}"/>
                </a:ext>
              </a:extLst>
            </p:cNvPr>
            <p:cNvSpPr/>
            <p:nvPr/>
          </p:nvSpPr>
          <p:spPr>
            <a:xfrm>
              <a:off x="5010314" y="1324586"/>
              <a:ext cx="2057400" cy="130806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13" name="Picture 10" descr="Image result for hearth animated love">
              <a:extLst>
                <a:ext uri="{FF2B5EF4-FFF2-40B4-BE49-F238E27FC236}">
                  <a16:creationId xmlns:a16="http://schemas.microsoft.com/office/drawing/2014/main" id="{84A276AD-1BB6-4189-8C20-2FDBA2725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1496470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92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9991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6000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6000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401139" y="2389495"/>
            <a:ext cx="3651422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2884" y="1137428"/>
            <a:ext cx="2424800" cy="609716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8067" y="4259238"/>
            <a:ext cx="6591869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5999" y="3007171"/>
            <a:ext cx="3573333" cy="609716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11570" y="4259239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11570" y="5624015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6011" y="1578369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b="1" dirty="0">
                <a:solidFill>
                  <a:schemeClr val="bg1"/>
                </a:solidFill>
              </a:rPr>
              <a:t>Foreign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one table pointing 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73407" y="4646152"/>
            <a:ext cx="2122116" cy="609716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30885" y="4414186"/>
            <a:ext cx="2083923" cy="609716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3681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9544" y="4223657"/>
            <a:ext cx="43542" cy="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946" name="Group 465945"/>
          <p:cNvGrpSpPr/>
          <p:nvPr/>
        </p:nvGrpSpPr>
        <p:grpSpPr>
          <a:xfrm>
            <a:off x="1059542" y="3003680"/>
            <a:ext cx="9802327" cy="3406697"/>
            <a:chOff x="1030514" y="2974652"/>
            <a:chExt cx="9802327" cy="3406697"/>
          </a:xfrm>
        </p:grpSpPr>
        <p:cxnSp>
          <p:nvCxnSpPr>
            <p:cNvPr id="465930" name="Straight Connector 465929"/>
            <p:cNvCxnSpPr/>
            <p:nvPr/>
          </p:nvCxnSpPr>
          <p:spPr>
            <a:xfrm flipV="1">
              <a:off x="8049181" y="3721640"/>
              <a:ext cx="235759" cy="251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932" name="Straight Connector 465931"/>
            <p:cNvCxnSpPr/>
            <p:nvPr/>
          </p:nvCxnSpPr>
          <p:spPr>
            <a:xfrm>
              <a:off x="8014615" y="3968840"/>
              <a:ext cx="251925" cy="226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5945" name="Group 465944"/>
            <p:cNvGrpSpPr/>
            <p:nvPr/>
          </p:nvGrpSpPr>
          <p:grpSpPr>
            <a:xfrm>
              <a:off x="1030514" y="2974652"/>
              <a:ext cx="9802327" cy="3406697"/>
              <a:chOff x="928914" y="3182013"/>
              <a:chExt cx="9802327" cy="3406697"/>
            </a:xfrm>
          </p:grpSpPr>
          <p:cxnSp>
            <p:nvCxnSpPr>
              <p:cNvPr id="12" name="Elbow Connector 11"/>
              <p:cNvCxnSpPr/>
              <p:nvPr/>
            </p:nvCxnSpPr>
            <p:spPr>
              <a:xfrm>
                <a:off x="3451817" y="4193153"/>
                <a:ext cx="1085720" cy="130017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9" idx="1"/>
                <a:endCxn id="8" idx="3"/>
              </p:cNvCxnSpPr>
              <p:nvPr/>
            </p:nvCxnSpPr>
            <p:spPr>
              <a:xfrm rot="10800000" flipV="1">
                <a:off x="7123664" y="4188543"/>
                <a:ext cx="1036895" cy="1346907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5921" name="Group 465920"/>
              <p:cNvGrpSpPr/>
              <p:nvPr/>
            </p:nvGrpSpPr>
            <p:grpSpPr>
              <a:xfrm>
                <a:off x="4569148" y="4188543"/>
                <a:ext cx="2554515" cy="2400167"/>
                <a:chOff x="4569148" y="4188543"/>
                <a:chExt cx="2554515" cy="2400167"/>
              </a:xfrm>
            </p:grpSpPr>
            <p:sp>
              <p:nvSpPr>
                <p:cNvPr id="8" name="Rounded Rectangle 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4807082" y="4188543"/>
                  <a:ext cx="2133600" cy="10103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 </a:t>
                  </a:r>
                  <a:r>
                    <a:rPr lang="en-US" sz="2400" noProof="1"/>
                    <a:t>ClientsOrders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4736485" y="512156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l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8176726" y="3206021"/>
                <a:ext cx="2554515" cy="2106518"/>
                <a:chOff x="4569148" y="4482192"/>
                <a:chExt cx="2554515" cy="2106518"/>
              </a:xfrm>
            </p:grpSpPr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613826" y="4526684"/>
                  <a:ext cx="245178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Clients</a:t>
                  </a:r>
                  <a:endParaRPr lang="bg-BG" sz="24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4734218" y="511999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465936" name="Group 465935"/>
              <p:cNvGrpSpPr/>
              <p:nvPr/>
            </p:nvGrpSpPr>
            <p:grpSpPr>
              <a:xfrm>
                <a:off x="928914" y="3182013"/>
                <a:ext cx="2839755" cy="2106518"/>
                <a:chOff x="928914" y="3182013"/>
                <a:chExt cx="2839755" cy="2106518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928914" y="3182013"/>
                  <a:ext cx="2554515" cy="2106518"/>
                  <a:chOff x="4569148" y="4482192"/>
                  <a:chExt cx="2554515" cy="2106518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4569149" y="4482192"/>
                    <a:ext cx="2554514" cy="2106518"/>
                  </a:xfrm>
                  <a:prstGeom prst="roundRect">
                    <a:avLst/>
                  </a:prstGeom>
                  <a:solidFill>
                    <a:schemeClr val="bg2">
                      <a:alpha val="80000"/>
                    </a:schemeClr>
                  </a:solidFill>
                  <a:ln w="76200">
                    <a:solidFill>
                      <a:schemeClr val="tx1">
                        <a:alpha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1">
                    <a:schemeClr val="dk2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bg-BG" sz="28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569148" y="5212973"/>
                    <a:ext cx="2554514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671882" y="4535851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 Orders</a:t>
                    </a:r>
                    <a:endParaRPr lang="bg-BG" sz="2400" dirty="0"/>
                  </a:p>
                </p:txBody>
              </p: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4569148" y="6133457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4569148" y="5690772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32188" y="5184233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</a:t>
                    </a:r>
                    <a:r>
                      <a:rPr lang="en-US" sz="2000" dirty="0"/>
                      <a:t>OrderID</a:t>
                    </a:r>
                    <a:endParaRPr lang="bg-BG" sz="2000" dirty="0"/>
                  </a:p>
                </p:txBody>
              </p:sp>
            </p:grp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3499596" y="4188543"/>
                  <a:ext cx="269073" cy="2093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474545" y="3935383"/>
                  <a:ext cx="269072" cy="2453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BEEC08-35CB-4A93-8A86-5F9EEDFFC0E3}"/>
              </a:ext>
            </a:extLst>
          </p:cNvPr>
          <p:cNvSpPr txBox="1"/>
          <p:nvPr/>
        </p:nvSpPr>
        <p:spPr>
          <a:xfrm>
            <a:off x="4867112" y="5439118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 </a:t>
            </a:r>
            <a:r>
              <a:rPr lang="en-US" sz="2000" noProof="1"/>
              <a:t>OrderID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9A4E6E-D61E-4C50-BF89-97935BA748E8}"/>
              </a:ext>
            </a:extLst>
          </p:cNvPr>
          <p:cNvSpPr txBox="1"/>
          <p:nvPr/>
        </p:nvSpPr>
        <p:spPr>
          <a:xfrm>
            <a:off x="1237097" y="415305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</a:t>
            </a:r>
            <a:r>
              <a:rPr lang="en-US" sz="2000" dirty="0"/>
              <a:t>Price</a:t>
            </a:r>
            <a:endParaRPr lang="bg-BG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1C280-10FE-4F8F-BD89-FB8FFD8C96B5}"/>
              </a:ext>
            </a:extLst>
          </p:cNvPr>
          <p:cNvSpPr txBox="1"/>
          <p:nvPr/>
        </p:nvSpPr>
        <p:spPr>
          <a:xfrm>
            <a:off x="8353212" y="412074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</a:t>
            </a:r>
            <a:r>
              <a:rPr lang="en-US" sz="2000" dirty="0"/>
              <a:t>Name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58639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07295"/>
            <a:ext cx="10961783" cy="499819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  <a:p>
            <a:endParaRPr lang="bg-BG" dirty="0"/>
          </a:p>
        </p:txBody>
      </p: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6596741" y="2714959"/>
            <a:ext cx="0" cy="377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3" idx="0"/>
          </p:cNvCxnSpPr>
          <p:nvPr/>
        </p:nvCxnSpPr>
        <p:spPr>
          <a:xfrm>
            <a:off x="6596741" y="3719665"/>
            <a:ext cx="0" cy="268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8" idx="3"/>
            <a:endCxn id="10" idx="0"/>
          </p:cNvCxnSpPr>
          <p:nvPr/>
        </p:nvCxnSpPr>
        <p:spPr>
          <a:xfrm>
            <a:off x="6927795" y="2401543"/>
            <a:ext cx="782491" cy="395309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1B5E179C-D77D-4CC7-BD7C-DDCA4F69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4957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database can further be customized with reusable code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calculate and store the weekly revenue based on recorded </a:t>
            </a:r>
            <a:br>
              <a:rPr lang="en-US" dirty="0"/>
            </a:br>
            <a:r>
              <a:rPr lang="en-US" dirty="0"/>
              <a:t>sales in the database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get the age of a person using their birthdate and current </a:t>
            </a:r>
            <a:br>
              <a:rPr lang="en-US" dirty="0"/>
            </a:br>
            <a:r>
              <a:rPr lang="en-US" dirty="0"/>
              <a:t>date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when a record is deleted, write it to an archive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3082" name="Picture 10" descr="Ð ÐµÐ·ÑÐ»ÑÐ°Ñ Ñ Ð¸Ð·Ð¾Ð±ÑÐ°Ð¶ÐµÐ½Ð¸Ðµ Ð·Ð° sql server png">
            <a:extLst>
              <a:ext uri="{FF2B5EF4-FFF2-40B4-BE49-F238E27FC236}">
                <a16:creationId xmlns:a16="http://schemas.microsoft.com/office/drawing/2014/main" id="{D87D64C2-9B46-41DD-97B7-0B78DBF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72" y="1237422"/>
            <a:ext cx="2897256" cy="28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DECIMAL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scale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</a:t>
            </a:r>
            <a:r>
              <a:rPr lang="en-US" dirty="0" smtClean="0"/>
              <a:t>operations (</a:t>
            </a:r>
            <a:r>
              <a:rPr lang="en-US" b="1" dirty="0" smtClean="0">
                <a:solidFill>
                  <a:schemeClr val="bg1"/>
                </a:solidFill>
              </a:rPr>
              <a:t>DEPRICATED</a:t>
            </a:r>
            <a:r>
              <a:rPr lang="en-US" dirty="0" smtClean="0"/>
              <a:t>)</a:t>
            </a:r>
            <a:endParaRPr lang="en-US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Date and time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5109" y="6310705"/>
            <a:ext cx="10961783" cy="49981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1024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988513-1D55-4D43-8BD2-8B974E2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71" y="1428629"/>
            <a:ext cx="3248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</a:t>
            </a:r>
            <a:r>
              <a:rPr lang="en-US" sz="3200" b="1" dirty="0">
                <a:solidFill>
                  <a:schemeClr val="bg1"/>
                </a:solidFill>
              </a:rPr>
              <a:t>New Database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under "</a:t>
            </a:r>
            <a:r>
              <a:rPr lang="en-US" sz="3200" dirty="0" smtClean="0"/>
              <a:t>Databases"</a:t>
            </a:r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r>
              <a:rPr lang="en-US" sz="3200" dirty="0"/>
              <a:t>You may need to </a:t>
            </a:r>
            <a:r>
              <a:rPr lang="en-US" sz="3200" b="1" dirty="0">
                <a:solidFill>
                  <a:schemeClr val="bg1"/>
                </a:solidFill>
              </a:rPr>
              <a:t>Refresh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[F5] </a:t>
            </a:r>
            <a:r>
              <a:rPr lang="en-US" sz="3200" dirty="0"/>
              <a:t>to see the results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6" y="2089489"/>
            <a:ext cx="3238085" cy="316577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Arrow: Right 4"/>
          <p:cNvSpPr/>
          <p:nvPr/>
        </p:nvSpPr>
        <p:spPr>
          <a:xfrm>
            <a:off x="4060481" y="3383062"/>
            <a:ext cx="705468" cy="52317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5786" y="2089489"/>
            <a:ext cx="5851861" cy="316577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900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menu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under "Tables" inside the desired database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Table name can be set from its </a:t>
            </a:r>
            <a:r>
              <a:rPr lang="en-US" b="1" dirty="0">
                <a:solidFill>
                  <a:schemeClr val="bg1"/>
                </a:solidFill>
              </a:rPr>
              <a:t>Properties [F4] </a:t>
            </a:r>
            <a:r>
              <a:rPr lang="en-US" dirty="0"/>
              <a:t>or when it is </a:t>
            </a:r>
            <a:r>
              <a:rPr lang="en-US" b="1" dirty="0">
                <a:solidFill>
                  <a:schemeClr val="bg1"/>
                </a:solidFill>
              </a:rPr>
              <a:t>saved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3977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688572" y="3543295"/>
            <a:ext cx="665767" cy="48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4" y="3052937"/>
            <a:ext cx="5588806" cy="1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on a column: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2716678" y="2720789"/>
            <a:ext cx="6611472" cy="2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</a:t>
            </a:r>
            <a:br>
              <a:rPr lang="en-US" dirty="0"/>
            </a:br>
            <a:r>
              <a:rPr lang="en-US" dirty="0"/>
              <a:t>incremented when a new record is added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These values cannot be assigned manually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</a:t>
            </a:r>
            <a:br>
              <a:rPr lang="en-US" dirty="0"/>
            </a:br>
            <a:r>
              <a:rPr lang="en-US" dirty="0"/>
              <a:t>incremented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5" y="2238376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#csharp-db</a:t>
            </a:r>
            <a:endParaRPr lang="en-US" sz="6000" b="1" noProof="1"/>
          </a:p>
        </p:txBody>
      </p:sp>
    </p:spTree>
    <p:extLst>
      <p:ext uri="{BB962C8B-B14F-4D97-AF65-F5344CB8AC3E}">
        <p14:creationId xmlns:p14="http://schemas.microsoft.com/office/powerpoint/2010/main" val="13480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b="1" dirty="0">
                <a:solidFill>
                  <a:schemeClr val="bg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71345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666960" y="3870107"/>
            <a:ext cx="625251" cy="5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20084" y="2656911"/>
            <a:ext cx="6147916" cy="312125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786012" y="5812782"/>
            <a:ext cx="5416060" cy="578134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data at the end to add a new row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3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784271" y="2261901"/>
            <a:ext cx="3645590" cy="3026350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548702" y="3567114"/>
            <a:ext cx="668643" cy="5265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336187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40809" y="2598176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402535" y="4194687"/>
            <a:ext cx="942534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81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95954" y="5643482"/>
            <a:ext cx="4867421" cy="44782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cannot conflict with existing rules!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20431"/>
            <a:ext cx="10961783" cy="499819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4100" name="Picture 4" descr="Ð ÐµÐ·ÑÐ»ÑÐ°Ñ Ñ Ð¸Ð·Ð¾Ð±ÑÐ°Ð¶ÐµÐ½Ð¸Ðµ Ð·Ð° query png">
            <a:extLst>
              <a:ext uri="{FF2B5EF4-FFF2-40B4-BE49-F238E27FC236}">
                <a16:creationId xmlns:a16="http://schemas.microsoft.com/office/drawing/2014/main" id="{B4F84FFF-E90B-499C-8241-2AEA2FA7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2" y="1534178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keywords are traditionally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4587" y="3616569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DATABASE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06042" y="2684664"/>
            <a:ext cx="2465363" cy="550363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294967295"/>
          </p:nvPr>
        </p:nvSpPr>
        <p:spPr bwMode="auto">
          <a:xfrm>
            <a:off x="2419644" y="1797050"/>
            <a:ext cx="7315200" cy="3668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 smtClean="0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4643" y="4378715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0300" y="2413975"/>
            <a:ext cx="2881869" cy="523999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attributes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9992" y="5202533"/>
            <a:ext cx="1801924" cy="522188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9960" y="5438570"/>
            <a:ext cx="2492717" cy="497996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50461" y="4378716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2293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9560" y="1796809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263445" y="1129583"/>
            <a:ext cx="2433710" cy="441198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0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2261901"/>
            <a:ext cx="7924802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1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230859" y="4360141"/>
            <a:ext cx="2642295" cy="524482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686929" y="4248443"/>
            <a:ext cx="2766049" cy="52448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5870265"/>
            <a:ext cx="10961783" cy="499819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6" y="143622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062" y="1888146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0062" y="3505402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0062" y="5147651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0026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1999906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7024" y="3834171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</a:p>
        </p:txBody>
      </p:sp>
    </p:spTree>
    <p:extLst>
      <p:ext uri="{BB962C8B-B14F-4D97-AF65-F5344CB8AC3E}">
        <p14:creationId xmlns:p14="http://schemas.microsoft.com/office/powerpoint/2010/main" val="2557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25863"/>
            <a:ext cx="10961783" cy="499819"/>
          </a:xfrm>
        </p:spPr>
        <p:txBody>
          <a:bodyPr/>
          <a:lstStyle/>
          <a:p>
            <a:r>
              <a:rPr lang="en-US" dirty="0"/>
              <a:t>When Do We Need a Database?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48567"/>
            <a:ext cx="10961783" cy="499819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  <a:p>
            <a:endParaRPr lang="bg-BG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1393" y="1099613"/>
            <a:ext cx="2382130" cy="3057120"/>
            <a:chOff x="4679852" y="1029274"/>
            <a:chExt cx="2382130" cy="30571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34" y="1779328"/>
              <a:ext cx="1111348" cy="11113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52" y="1029274"/>
              <a:ext cx="1111348" cy="11113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26" y="2975046"/>
              <a:ext cx="1111348" cy="1111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52" y="2203379"/>
              <a:ext cx="1111348" cy="111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6224" y="2140989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6300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5800" y="3047354"/>
            <a:ext cx="2048022" cy="712530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8800" y="5815004"/>
            <a:ext cx="2743200" cy="582187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9400" y="5815004"/>
            <a:ext cx="1909689" cy="582187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Modify data type of existing column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0824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20824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2800" y="1949023"/>
            <a:ext cx="2248486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478756" y="5842857"/>
            <a:ext cx="216203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00642" y="5865970"/>
            <a:ext cx="239581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1875623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38536" y="1531487"/>
            <a:ext cx="2438400" cy="710347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49113" y="3293172"/>
            <a:ext cx="2740144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1200" y="4554861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5364" y="4238513"/>
            <a:ext cx="2693036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4709" y="5846188"/>
            <a:ext cx="2608448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0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17630" y="1914023"/>
            <a:ext cx="4921563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73440" y="2204356"/>
            <a:ext cx="1994166" cy="72814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88765" y="3167554"/>
            <a:ext cx="2170829" cy="611003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3127" y="4439297"/>
            <a:ext cx="725315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901337" y="4080985"/>
            <a:ext cx="1848949" cy="920822"/>
          </a:xfrm>
          <a:prstGeom prst="wedgeRoundRectCallout">
            <a:avLst>
              <a:gd name="adj1" fmla="val -61336"/>
              <a:gd name="adj2" fmla="val 769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2763" y="5765714"/>
            <a:ext cx="1791071" cy="631477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0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6156" name="Picture 12" descr="Ð ÐµÐ·ÑÐ»ÑÐ°Ñ Ñ Ð¸Ð·Ð¾Ð±ÑÐ°Ð¶ÐµÐ½Ð¸Ðµ Ð·Ð° deleting data png">
            <a:extLst>
              <a:ext uri="{FF2B5EF4-FFF2-40B4-BE49-F238E27FC236}">
                <a16:creationId xmlns:a16="http://schemas.microsoft.com/office/drawing/2014/main" id="{6BC539B1-115F-4A85-B5C4-94DA0CB2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5" y="1086677"/>
            <a:ext cx="2826026" cy="28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Keys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Constraints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Tables 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Entire </a:t>
            </a:r>
            <a:r>
              <a:rPr lang="en-US" sz="34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endParaRPr lang="en-US" dirty="0"/>
          </a:p>
          <a:p>
            <a:r>
              <a:rPr lang="en-US" dirty="0"/>
              <a:t>To drop a table – delete data and structure</a:t>
            </a:r>
          </a:p>
          <a:p>
            <a:endParaRPr lang="en-US" dirty="0"/>
          </a:p>
          <a:p>
            <a:r>
              <a:rPr lang="en-US" dirty="0"/>
              <a:t>To drop entire database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95330" y="185423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5330" y="3307798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95330" y="4807369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1599" y="2649693"/>
            <a:ext cx="1991139" cy="674031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3062" y="4105362"/>
            <a:ext cx="1899138" cy="662639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145624" y="5785922"/>
            <a:ext cx="2226212" cy="729696"/>
          </a:xfrm>
          <a:prstGeom prst="wedgeRoundRectCallout">
            <a:avLst>
              <a:gd name="adj1" fmla="val -54665"/>
              <a:gd name="adj2" fmla="val -105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8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b="1" dirty="0">
                <a:solidFill>
                  <a:schemeClr val="bg1"/>
                </a:solidFill>
              </a:rPr>
              <a:t>constraint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b="1" dirty="0">
                <a:solidFill>
                  <a:schemeClr val="bg1"/>
                </a:solidFill>
              </a:rPr>
              <a:t>primary keys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unique field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 remove default value (if not specified, revert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517" y="2522059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517" y="4507241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6009" y="2379467"/>
            <a:ext cx="1810533" cy="639927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21693" y="3164766"/>
            <a:ext cx="2732017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9417" y="4789493"/>
            <a:ext cx="1985765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8949" y="5776230"/>
            <a:ext cx="2326233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06714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284" y="1559724"/>
            <a:ext cx="73334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RDBMS store and manage data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relations reduce repetition and complexity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columns have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types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We can use Management Studio to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customize</a:t>
            </a:r>
            <a:r>
              <a:rPr lang="en-US" sz="3200" dirty="0">
                <a:solidFill>
                  <a:schemeClr val="bg2"/>
                </a:solidFill>
              </a:rPr>
              <a:t> tables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SQL provides </a:t>
            </a:r>
            <a:r>
              <a:rPr lang="en-US" sz="3200" b="1" dirty="0">
                <a:solidFill>
                  <a:schemeClr val="bg1"/>
                </a:solidFill>
              </a:rPr>
              <a:t>greater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control</a:t>
            </a:r>
            <a:r>
              <a:rPr lang="en-US" sz="3200" dirty="0">
                <a:solidFill>
                  <a:schemeClr val="bg2"/>
                </a:solidFill>
              </a:rPr>
              <a:t> over actions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6115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70006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1174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094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70006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206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267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70007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804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3007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974" y="5654317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4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95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group related pieces of data into separate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chemeClr val="bg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</a:t>
            </a:r>
            <a:r>
              <a:rPr lang="en-US" b="1" dirty="0">
                <a:solidFill>
                  <a:schemeClr val="bg1"/>
                </a:solidFill>
              </a:rPr>
              <a:t>Edgar Codd</a:t>
            </a:r>
            <a:r>
              <a:rPr lang="en-US" dirty="0"/>
              <a:t>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 provides </a:t>
            </a:r>
            <a:br>
              <a:rPr lang="en-US" dirty="0"/>
            </a:br>
            <a:r>
              <a:rPr lang="en-US" dirty="0"/>
              <a:t>tools to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Engines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5086670" y="1295403"/>
            <a:ext cx="2018659" cy="2521856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8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15388</TotalTime>
  <Words>1638</Words>
  <Application>Microsoft Office PowerPoint</Application>
  <PresentationFormat>Widescreen</PresentationFormat>
  <Paragraphs>529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Databases</vt:lpstr>
      <vt:lpstr>Table of Contents</vt:lpstr>
      <vt:lpstr>Questions</vt:lpstr>
      <vt:lpstr>PowerPoint Presentation</vt:lpstr>
      <vt:lpstr>Storage vs. Management</vt:lpstr>
      <vt:lpstr>Storage vs. Management (2)</vt:lpstr>
      <vt:lpstr>Storage vs. Management (3)</vt:lpstr>
      <vt:lpstr>Databases and RDBMS</vt:lpstr>
      <vt:lpstr>PowerPoint Presentation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PowerPoint Presentation</vt:lpstr>
      <vt:lpstr>Why Split Related Data?</vt:lpstr>
      <vt:lpstr>Related Tables</vt:lpstr>
      <vt:lpstr>Relational Diagrams</vt:lpstr>
      <vt:lpstr>PowerPoint Presentation</vt:lpstr>
      <vt:lpstr>Procedures, Functions and Triggers</vt:lpstr>
      <vt:lpstr>PowerPoint Presentation</vt:lpstr>
      <vt:lpstr>Data Types in SQL Server</vt:lpstr>
      <vt:lpstr>Data Types in SQL Server (2)</vt:lpstr>
      <vt:lpstr>PowerPoint Presentation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Custom Column Properties (2)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Databases Basics - MS SQL Server - Practical Training Course @ SoftUni</dc:subject>
  <dc:creator>Software University</dc:creator>
  <cp:keywords>Databases, SQL, programming, SoftUni, Software University, programming, software development, software engineering, course, database systems</cp:keywords>
  <dc:description>https://softuni.bg/opencourses/databases-basics-ms-sql-server</dc:description>
  <cp:lastModifiedBy>Stoyan</cp:lastModifiedBy>
  <cp:revision>467</cp:revision>
  <dcterms:created xsi:type="dcterms:W3CDTF">2018-05-23T13:08:44Z</dcterms:created>
  <dcterms:modified xsi:type="dcterms:W3CDTF">2019-09-19T08:56:40Z</dcterms:modified>
  <cp:category>db;databases;sql;programming;computer programming;software development</cp:category>
</cp:coreProperties>
</file>